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1"/>
  </p:sldMasterIdLst>
  <p:notesMasterIdLst>
    <p:notesMasterId r:id="rId9"/>
  </p:notesMasterIdLst>
  <p:sldIdLst>
    <p:sldId id="256" r:id="rId2"/>
    <p:sldId id="257" r:id="rId3"/>
    <p:sldId id="270" r:id="rId4"/>
    <p:sldId id="271" r:id="rId5"/>
    <p:sldId id="267" r:id="rId6"/>
    <p:sldId id="272" r:id="rId7"/>
    <p:sldId id="273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FFFFCC"/>
    <a:srgbClr val="00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>
        <p:scale>
          <a:sx n="100" d="100"/>
          <a:sy n="100" d="100"/>
        </p:scale>
        <p:origin x="-522" y="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7/13/2011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461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Beginning</a:t>
            </a:r>
            <a:r>
              <a:rPr lang="en-US" baseline="0" dirty="0" smtClean="0"/>
              <a:t> c</a:t>
            </a:r>
            <a:r>
              <a:rPr lang="en-US" dirty="0" smtClean="0"/>
              <a:t>ourse details </a:t>
            </a:r>
            <a:r>
              <a:rPr lang="en-US" baseline="0" dirty="0" smtClean="0"/>
              <a:t>and/or books/materials needed for a class/project.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Beginning</a:t>
            </a:r>
            <a:r>
              <a:rPr lang="en-US" baseline="0" dirty="0" smtClean="0"/>
              <a:t> c</a:t>
            </a:r>
            <a:r>
              <a:rPr lang="en-US" dirty="0" smtClean="0"/>
              <a:t>ourse details </a:t>
            </a:r>
            <a:r>
              <a:rPr lang="en-US" baseline="0" dirty="0" smtClean="0"/>
              <a:t>and/or books/materials needed for a class/project.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Beginning</a:t>
            </a:r>
            <a:r>
              <a:rPr lang="en-US" baseline="0" dirty="0" smtClean="0"/>
              <a:t> c</a:t>
            </a:r>
            <a:r>
              <a:rPr lang="en-US" dirty="0" smtClean="0"/>
              <a:t>ourse details </a:t>
            </a:r>
            <a:r>
              <a:rPr lang="en-US" baseline="0" dirty="0" smtClean="0"/>
              <a:t>and/or books/materials needed for a class/project.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Introductory notes.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Introductory notes.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 bright="42000" contrast="-68000"/>
          </a:blip>
          <a:srcRect/>
          <a:stretch>
            <a:fillRect l="-30000" t="-20000" r="-2000" b="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/>
            <a:fld id="{743653DA-8BF4-4869-96FE-9BCF43372D46}" type="datetime8">
              <a:rPr lang="en-US" smtClean="0"/>
              <a:pPr algn="ctr"/>
              <a:t>7/13/2011 21:01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7/13/2011 21:01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7/13/2011 21:01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8">
              <a:rPr lang="en-US" smtClean="0"/>
              <a:pPr/>
              <a:t>7/13/2011 21:01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8">
              <a:rPr lang="en-US" smtClean="0"/>
              <a:pPr/>
              <a:t>7/13/2011 21:01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5F1E3E-4B2F-4895-B65E-28B2E64F39F6}" type="datetime8">
              <a:rPr lang="en-US" smtClean="0"/>
              <a:pPr/>
              <a:t>7/13/2011 21:01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085435-8225-4333-BFFA-0096413F0D76}" type="datetime8">
              <a:rPr lang="en-US" smtClean="0"/>
              <a:pPr/>
              <a:t>7/13/2011 21:01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8">
              <a:rPr lang="en-US" smtClean="0"/>
              <a:pPr/>
              <a:t>7/13/2011 21:01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8">
              <a:rPr lang="en-US" smtClean="0"/>
              <a:pPr/>
              <a:t>7/13/2011 21:01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8">
              <a:rPr lang="en-US" smtClean="0"/>
              <a:pPr/>
              <a:t>7/13/2011 21:01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m_penci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2648" y="1755648"/>
            <a:ext cx="1615307" cy="2145615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1E20EC5-AC53-4169-941E-EDF10CD23748}" type="datetime8">
              <a:rPr lang="en-US" smtClean="0"/>
              <a:pPr/>
              <a:t>7/13/2011 21:01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7/13/2011 21:01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762000" y="1219200"/>
            <a:ext cx="8001000" cy="4572000"/>
          </a:xfrm>
        </p:spPr>
        <p:txBody>
          <a:bodyPr>
            <a:normAutofit/>
          </a:bodyPr>
          <a:lstStyle/>
          <a:p>
            <a:pPr algn="r"/>
            <a:r>
              <a:rPr lang="en-US" sz="6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The </a:t>
            </a:r>
            <a:br>
              <a:rPr lang="en-US" sz="6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</a:br>
            <a:r>
              <a:rPr lang="en-US" sz="6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multiple-Choice </a:t>
            </a:r>
            <a:br>
              <a:rPr lang="en-US" sz="6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</a:br>
            <a:r>
              <a:rPr lang="en-US" sz="6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" pitchFamily="18" charset="0"/>
              </a:rPr>
              <a:t>section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/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</a:b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/>
            </a:r>
            <a:br>
              <a:rPr lang="en-US" sz="3600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</a:b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mbria" pitchFamily="18" charset="0"/>
              </a:rPr>
              <a:t>Advanced Placement English Literature &amp; Composition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Cambria" pitchFamily="18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0" y="6050037"/>
            <a:ext cx="9144000" cy="685800"/>
          </a:xfrm>
          <a:solidFill>
            <a:schemeClr val="accent5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glow rad="101600">
              <a:schemeClr val="tx1">
                <a:lumMod val="95000"/>
                <a:lumOff val="5000"/>
                <a:alpha val="60000"/>
              </a:schemeClr>
            </a:glow>
          </a:effectLst>
        </p:spPr>
        <p:txBody>
          <a:bodyPr>
            <a:normAutofit/>
          </a:bodyPr>
          <a:lstStyle/>
          <a:p>
            <a:endParaRPr lang="en-US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9900"/>
                </a:solidFill>
                <a:latin typeface="Cambria" pitchFamily="18" charset="0"/>
              </a:rPr>
              <a:t>TIME &amp; ORDER</a:t>
            </a:r>
            <a:endParaRPr lang="en-US" b="1" dirty="0">
              <a:solidFill>
                <a:srgbClr val="FF9900"/>
              </a:solidFill>
              <a:latin typeface="Cambria" pitchFamily="18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609600" y="1752600"/>
            <a:ext cx="3886200" cy="4572000"/>
          </a:xfrm>
          <a:ln w="19050" cmpd="dbl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Plan your time.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Count the passages; there are probably 5.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>
          <a:xfrm>
            <a:off x="4844901" y="1752600"/>
            <a:ext cx="3886200" cy="4572000"/>
          </a:xfrm>
          <a:ln w="12700" cmpd="dbl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Decide on an order for the passages.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The test order is normally best.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If you change it, watch that you get your answers in the right place on the answer sheet.</a:t>
            </a:r>
          </a:p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9900"/>
                </a:solidFill>
                <a:latin typeface="Cambria" pitchFamily="18" charset="0"/>
              </a:rPr>
              <a:t>READING</a:t>
            </a:r>
            <a:endParaRPr lang="en-US" b="1" dirty="0">
              <a:solidFill>
                <a:srgbClr val="FF9900"/>
              </a:solidFill>
              <a:latin typeface="Cambria" pitchFamily="18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609600" y="1752600"/>
            <a:ext cx="3886200" cy="4572000"/>
          </a:xfrm>
          <a:ln w="19050" cmpd="dbl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Read the passage carefully.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Mark the passage up as you read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Identify the speaker, who/what is being addressed, the setting, and the occasion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>
          <a:xfrm>
            <a:off x="4844901" y="1752600"/>
            <a:ext cx="3886200" cy="4572000"/>
          </a:xfrm>
          <a:ln w="12700" cmpd="dbl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As you read, watch for: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the main idea of the passage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the prevailing tone of the passage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shifts, as in point-of-view, tone, and the like</a:t>
            </a:r>
          </a:p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9900"/>
                </a:solidFill>
                <a:latin typeface="Cambria" pitchFamily="18" charset="0"/>
              </a:rPr>
              <a:t>MARKING ANSWERS</a:t>
            </a:r>
            <a:endParaRPr lang="en-US" b="1" dirty="0">
              <a:solidFill>
                <a:srgbClr val="FF9900"/>
              </a:solidFill>
              <a:latin typeface="Cambria" pitchFamily="18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609600" y="1752600"/>
            <a:ext cx="3886200" cy="4572000"/>
          </a:xfrm>
          <a:ln w="19050" cmpd="dbl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Answer all the questions in order.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Where you do not have an answer, take your best guess.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>
          <a:xfrm>
            <a:off x="4844901" y="1752600"/>
            <a:ext cx="3886200" cy="4572000"/>
          </a:xfrm>
          <a:ln w="12700" cmpd="dbl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Keep your focus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The questions are supposed to be hard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Emergency: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If you </a:t>
            </a:r>
            <a:r>
              <a:rPr lang="en-US" i="1" dirty="0" smtClean="0">
                <a:latin typeface="Calibri" pitchFamily="34" charset="0"/>
              </a:rPr>
              <a:t>know</a:t>
            </a:r>
            <a:r>
              <a:rPr lang="en-US" dirty="0" smtClean="0">
                <a:latin typeface="Calibri" pitchFamily="34" charset="0"/>
              </a:rPr>
              <a:t> you cannot finish, decide on a passage to omit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Decide </a:t>
            </a:r>
            <a:r>
              <a:rPr lang="en-US" i="1" dirty="0" smtClean="0">
                <a:latin typeface="Calibri" pitchFamily="34" charset="0"/>
              </a:rPr>
              <a:t>before</a:t>
            </a:r>
            <a:r>
              <a:rPr lang="en-US" dirty="0" smtClean="0">
                <a:latin typeface="Calibri" pitchFamily="34" charset="0"/>
              </a:rPr>
              <a:t> May 10 what you intend to do in “an emergency”</a:t>
            </a:r>
          </a:p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9900"/>
                </a:solidFill>
                <a:latin typeface="Cambria" pitchFamily="18" charset="0"/>
              </a:rPr>
              <a:t>Question Types</a:t>
            </a:r>
            <a:endParaRPr lang="en-US" b="1" dirty="0">
              <a:solidFill>
                <a:srgbClr val="FF9900"/>
              </a:solidFill>
              <a:latin typeface="Cambria" pitchFamily="18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You will find questions about: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the passage as a whole</a:t>
            </a:r>
            <a:br>
              <a:rPr lang="en-US" dirty="0" smtClean="0">
                <a:latin typeface="Calibri" pitchFamily="34" charset="0"/>
              </a:rPr>
            </a:br>
            <a:r>
              <a:rPr lang="en-US" sz="2000" i="1" dirty="0" smtClean="0">
                <a:latin typeface="Calibri" pitchFamily="34" charset="0"/>
              </a:rPr>
              <a:t>The narrator is primarily concerned with…</a:t>
            </a:r>
            <a:endParaRPr lang="en-US" sz="2000" dirty="0" smtClean="0">
              <a:latin typeface="Calibri" pitchFamily="34" charset="0"/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details</a:t>
            </a:r>
            <a:br>
              <a:rPr lang="en-US" dirty="0" smtClean="0">
                <a:latin typeface="Calibri" pitchFamily="34" charset="0"/>
              </a:rPr>
            </a:br>
            <a:r>
              <a:rPr lang="en-US" sz="2000" i="1" dirty="0" smtClean="0">
                <a:latin typeface="Calibri" pitchFamily="34" charset="0"/>
              </a:rPr>
              <a:t>The choice that best paraphrases lines 20-22 is…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language &amp; organization</a:t>
            </a:r>
            <a:br>
              <a:rPr lang="en-US" dirty="0" smtClean="0">
                <a:latin typeface="Calibri" pitchFamily="34" charset="0"/>
              </a:rPr>
            </a:br>
            <a:r>
              <a:rPr lang="en-US" sz="2000" i="1" dirty="0" smtClean="0">
                <a:latin typeface="Calibri" pitchFamily="34" charset="0"/>
              </a:rPr>
              <a:t>Paragraph 4 is developed by (A) definition  (B) …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grammatical reference</a:t>
            </a:r>
            <a:r>
              <a:rPr lang="en-US" dirty="0" smtClean="0">
                <a:latin typeface="Calibri" pitchFamily="34" charset="0"/>
              </a:rPr>
              <a:t/>
            </a:r>
            <a:br>
              <a:rPr lang="en-US" dirty="0" smtClean="0">
                <a:latin typeface="Calibri" pitchFamily="34" charset="0"/>
              </a:rPr>
            </a:br>
            <a:r>
              <a:rPr lang="en-US" sz="2000" i="1" dirty="0" smtClean="0">
                <a:latin typeface="Calibri" pitchFamily="34" charset="0"/>
              </a:rPr>
              <a:t>The pronoun ‘it’ in line 30 refers to…</a:t>
            </a:r>
          </a:p>
          <a:p>
            <a:pPr lvl="1">
              <a:buFont typeface="Wingdings" pitchFamily="2" charset="2"/>
              <a:buChar char="Ø"/>
            </a:pPr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9900"/>
                </a:solidFill>
                <a:latin typeface="Cambria" pitchFamily="18" charset="0"/>
              </a:rPr>
              <a:t>PSYCHOLOGICAL  PREP</a:t>
            </a:r>
            <a:endParaRPr lang="en-US" b="1" dirty="0">
              <a:solidFill>
                <a:srgbClr val="FF9900"/>
              </a:solidFill>
              <a:latin typeface="Cambria" pitchFamily="18" charset="0"/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>
          <a:xfrm>
            <a:off x="609600" y="1752600"/>
            <a:ext cx="3886200" cy="4572000"/>
          </a:xfrm>
          <a:ln w="19050" cmpd="dbl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Be confident.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You can do well with a percentage that would score an F on </a:t>
            </a:r>
            <a:r>
              <a:rPr lang="en-US" smtClean="0">
                <a:latin typeface="Calibri" pitchFamily="34" charset="0"/>
              </a:rPr>
              <a:t>most tests.</a:t>
            </a:r>
            <a:endParaRPr lang="en-US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000000"/>
                </a:solidFill>
                <a:latin typeface="Calibri" pitchFamily="34" charset="0"/>
              </a:rPr>
              <a:t>Still, it’s a good idea to carry a talisman.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>
          <a:xfrm>
            <a:off x="4844901" y="1752600"/>
            <a:ext cx="3886200" cy="4572000"/>
          </a:xfrm>
          <a:ln w="12700" cmpd="dbl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Use any break time to relax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Breathe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Stretch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Calibri" pitchFamily="34" charset="0"/>
              </a:rPr>
              <a:t>Picture yourself in a comfortable place</a:t>
            </a:r>
          </a:p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9900"/>
                </a:solidFill>
                <a:latin typeface="Cambria" pitchFamily="18" charset="0"/>
              </a:rPr>
              <a:t>WHAT ELSE?</a:t>
            </a:r>
            <a:endParaRPr lang="en-US" b="1" dirty="0">
              <a:solidFill>
                <a:srgbClr val="FF9900"/>
              </a:solidFill>
              <a:latin typeface="Cambria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and…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227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cademic presentation for college cours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Academic presentation for college course</Template>
  <TotalTime>0</TotalTime>
  <Words>278</Words>
  <Application>Microsoft Office PowerPoint</Application>
  <PresentationFormat>On-screen Show (4:3)</PresentationFormat>
  <Paragraphs>51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Academic presentation for college course</vt:lpstr>
      <vt:lpstr>The  multiple-Choice  section  Advanced Placement English Literature &amp; Composition</vt:lpstr>
      <vt:lpstr>TIME &amp; ORDER</vt:lpstr>
      <vt:lpstr>READING</vt:lpstr>
      <vt:lpstr>MARKING ANSWERS</vt:lpstr>
      <vt:lpstr>Question Types</vt:lpstr>
      <vt:lpstr>PSYCHOLOGICAL  PREP</vt:lpstr>
      <vt:lpstr>WHAT ELSE?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2009-04-19T02:29:16Z</dcterms:created>
  <dcterms:modified xsi:type="dcterms:W3CDTF">2011-07-14T04:05:19Z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TC103524791033</vt:lpwstr>
  </property>
</Properties>
</file>